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388A6-D752-40A4-9738-404C78202C0B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F8B72-B654-4103-86C4-302643B2672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Etica socratica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Il problema principale affrontato da Socrate</a:t>
            </a:r>
            <a:endParaRPr lang="it-IT" sz="32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772816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Che cosa è la </a:t>
            </a:r>
            <a:r>
              <a:rPr lang="it-IT" sz="2800" b="1" dirty="0" smtClean="0">
                <a:solidFill>
                  <a:srgbClr val="FF0000"/>
                </a:solidFill>
              </a:rPr>
              <a:t>virtù</a:t>
            </a:r>
            <a:r>
              <a:rPr lang="it-IT" sz="2800" dirty="0" smtClean="0"/>
              <a:t>?</a:t>
            </a:r>
          </a:p>
          <a:p>
            <a:pPr algn="ctr"/>
            <a:endParaRPr lang="it-IT" sz="2800" dirty="0" smtClean="0"/>
          </a:p>
          <a:p>
            <a:pPr algn="ctr"/>
            <a:r>
              <a:rPr lang="it-IT" sz="2800" dirty="0" smtClean="0"/>
              <a:t>Come bisogna comportarsi?</a:t>
            </a:r>
            <a:endParaRPr lang="it-IT" sz="2800" dirty="0"/>
          </a:p>
        </p:txBody>
      </p:sp>
      <p:pic>
        <p:nvPicPr>
          <p:cNvPr id="2050" name="Picture 2" descr="Risultati immagini per cura di sÃ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284984"/>
            <a:ext cx="4781550" cy="3324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08720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smtClean="0"/>
              <a:t>Davanti a te c’è una persona che cammina. Perde il portafogli: dentro ha molti soldi. Tu </a:t>
            </a:r>
            <a:r>
              <a:rPr lang="it-IT" sz="2800" b="1" dirty="0" smtClean="0">
                <a:solidFill>
                  <a:srgbClr val="FF0000"/>
                </a:solidFill>
              </a:rPr>
              <a:t>SAI</a:t>
            </a:r>
            <a:r>
              <a:rPr lang="it-IT" sz="2800" dirty="0" smtClean="0"/>
              <a:t> (?) cosa è giusto fare (chiamare la persona e restituire il portafoglio) e perché è giusto farlo. </a:t>
            </a:r>
          </a:p>
          <a:p>
            <a:pPr algn="just"/>
            <a:r>
              <a:rPr lang="it-IT" sz="2800" dirty="0" smtClean="0"/>
              <a:t>Cosa fai?</a:t>
            </a:r>
            <a:endParaRPr lang="it-IT" sz="2800" dirty="0"/>
          </a:p>
        </p:txBody>
      </p:sp>
      <p:pic>
        <p:nvPicPr>
          <p:cNvPr id="1026" name="Picture 2" descr="Risultati immagini per angelo diavo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789040"/>
            <a:ext cx="4286250" cy="246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980728"/>
            <a:ext cx="75608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Per Socrate:</a:t>
            </a:r>
          </a:p>
          <a:p>
            <a:pPr algn="ctr"/>
            <a:endParaRPr lang="it-IT" sz="2800" dirty="0"/>
          </a:p>
          <a:p>
            <a:pPr algn="ctr"/>
            <a:r>
              <a:rPr lang="it-IT" sz="3200" b="1" dirty="0" smtClean="0"/>
              <a:t>Se una persona </a:t>
            </a:r>
            <a:r>
              <a:rPr lang="it-IT" sz="3200" b="1" dirty="0" smtClean="0">
                <a:solidFill>
                  <a:srgbClr val="FF0000"/>
                </a:solidFill>
              </a:rPr>
              <a:t>SA</a:t>
            </a:r>
            <a:r>
              <a:rPr lang="it-IT" sz="3200" b="1" dirty="0" smtClean="0"/>
              <a:t> cosa è il BENE</a:t>
            </a:r>
          </a:p>
          <a:p>
            <a:pPr algn="ctr"/>
            <a:endParaRPr lang="it-IT" sz="3200" b="1" dirty="0"/>
          </a:p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LO FA</a:t>
            </a:r>
          </a:p>
          <a:p>
            <a:pPr algn="ctr"/>
            <a:endParaRPr lang="it-IT" sz="2800" dirty="0" smtClean="0"/>
          </a:p>
          <a:p>
            <a:pPr algn="ctr"/>
            <a:endParaRPr lang="it-IT" sz="2800" dirty="0"/>
          </a:p>
          <a:p>
            <a:pPr algn="ctr"/>
            <a:endParaRPr lang="it-IT" sz="2800" dirty="0"/>
          </a:p>
          <a:p>
            <a:pPr algn="ctr"/>
            <a:r>
              <a:rPr lang="it-IT" sz="2800" dirty="0" smtClean="0"/>
              <a:t>Se non lo fa, significa solo che non conosce il bene: il malvagio lo è per ignoranza</a:t>
            </a:r>
          </a:p>
          <a:p>
            <a:pPr algn="ctr"/>
            <a:r>
              <a:rPr lang="it-IT" sz="2800" u="sng" dirty="0" smtClean="0"/>
              <a:t>NESSUNO COMPIE IL MALE VOLONTARIAMENTE</a:t>
            </a:r>
            <a:endParaRPr lang="it-IT" sz="2800" u="sng" dirty="0"/>
          </a:p>
        </p:txBody>
      </p:sp>
      <p:sp>
        <p:nvSpPr>
          <p:cNvPr id="3" name="CasellaDiTesto 2"/>
          <p:cNvSpPr txBox="1"/>
          <p:nvPr/>
        </p:nvSpPr>
        <p:spPr>
          <a:xfrm rot="19487403">
            <a:off x="5999164" y="2497382"/>
            <a:ext cx="288032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INTELLETTUALISMO ETICO</a:t>
            </a:r>
            <a:endParaRPr lang="it-IT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980728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Il malvagio va </a:t>
            </a:r>
            <a:r>
              <a:rPr lang="it-IT" sz="2800" b="1" dirty="0" smtClean="0"/>
              <a:t>EDUCATO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 smtClean="0"/>
              <a:t>E’ lui la vera </a:t>
            </a:r>
            <a:r>
              <a:rPr lang="it-IT" sz="2800" b="1" dirty="0" smtClean="0"/>
              <a:t>vittima di se stesso</a:t>
            </a:r>
          </a:p>
          <a:p>
            <a:pPr algn="ctr"/>
            <a:endParaRPr lang="it-IT" sz="2800" dirty="0"/>
          </a:p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Bisogna coltivare e migliorare se stessi</a:t>
            </a:r>
          </a:p>
          <a:p>
            <a:pPr algn="ctr">
              <a:buFontTx/>
              <a:buChar char="-"/>
            </a:pPr>
            <a:r>
              <a:rPr lang="it-IT" sz="2800" dirty="0" smtClean="0"/>
              <a:t> se stessi = </a:t>
            </a:r>
            <a:r>
              <a:rPr lang="it-IT" sz="2800" b="1" dirty="0" smtClean="0"/>
              <a:t>anima</a:t>
            </a:r>
          </a:p>
          <a:p>
            <a:pPr algn="ctr">
              <a:buFontTx/>
              <a:buChar char="-"/>
            </a:pPr>
            <a:r>
              <a:rPr lang="it-IT" sz="2800" dirty="0"/>
              <a:t> </a:t>
            </a:r>
            <a:r>
              <a:rPr lang="it-IT" sz="2800" dirty="0" smtClean="0"/>
              <a:t>commettere ingiustizia “macchia” la propria anima</a:t>
            </a:r>
          </a:p>
          <a:p>
            <a:pPr algn="ctr">
              <a:buFontTx/>
              <a:buChar char="-"/>
            </a:pPr>
            <a:r>
              <a:rPr lang="it-IT" sz="2800" dirty="0"/>
              <a:t> </a:t>
            </a:r>
            <a:r>
              <a:rPr lang="it-IT" sz="2800" u="sng" dirty="0" smtClean="0"/>
              <a:t>meglio subire un’ingiustizia che commetterla</a:t>
            </a:r>
            <a:endParaRPr lang="it-IT" sz="28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76470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Platone, </a:t>
            </a:r>
            <a:r>
              <a:rPr lang="it-IT" sz="2800" i="1" dirty="0" smtClean="0"/>
              <a:t>Gorgia</a:t>
            </a:r>
            <a:r>
              <a:rPr lang="it-IT" sz="2800" dirty="0" smtClean="0"/>
              <a:t> (469b-c) </a:t>
            </a:r>
          </a:p>
          <a:p>
            <a:pPr algn="just"/>
            <a:r>
              <a:rPr lang="it-IT" sz="2800" dirty="0" smtClean="0"/>
              <a:t>POLO Beh, chi muore ingiustamente è degno di compassione e </a:t>
            </a:r>
            <a:r>
              <a:rPr lang="it-IT" sz="2800" dirty="0" err="1" smtClean="0"/>
              <a:t>sventurato…</a:t>
            </a:r>
            <a:r>
              <a:rPr lang="it-IT" sz="2800" dirty="0" smtClean="0"/>
              <a:t> SOCRATE Meno di chi uccide, Polo, e meno di chi muore giustamente. POLO In che senso, esattamente, Socrate? SOCRATE In questo: il più grande dei mali è commettere ingiustizia. POLO E questo sarebbe il più grande? Non è maggiore il subire ingiustizia? SOCRATE No, nel modo più assoluto. POLO Tu vorresti dunque subire ingiustizia piuttosto che commetterla? SOCRATE In realtà io non vorrei nessuna delle due; se però fosse necessario commettere ingiustizia o subirla, sceglierei di gran lunga subire ingiustizia piuttosto che commetterla </a:t>
            </a:r>
            <a:endParaRPr lang="it-IT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980728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smtClean="0"/>
              <a:t>Alcuni </a:t>
            </a:r>
            <a:r>
              <a:rPr lang="it-IT" sz="2800" i="1" dirty="0" err="1" smtClean="0"/>
              <a:t>dubbi…</a:t>
            </a:r>
            <a:endParaRPr lang="it-IT" sz="2800" i="1" dirty="0" smtClean="0"/>
          </a:p>
          <a:p>
            <a:pPr algn="ctr"/>
            <a:endParaRPr lang="it-IT" sz="2800" dirty="0"/>
          </a:p>
          <a:p>
            <a:pPr algn="ctr"/>
            <a:r>
              <a:rPr lang="it-IT" sz="2800" dirty="0" smtClean="0"/>
              <a:t>Per Socrate </a:t>
            </a:r>
            <a:r>
              <a:rPr lang="it-IT" sz="2800" b="1" dirty="0" smtClean="0"/>
              <a:t>l’azione giusta è una e una sola</a:t>
            </a:r>
          </a:p>
          <a:p>
            <a:pPr algn="ctr"/>
            <a:r>
              <a:rPr lang="it-IT" sz="2800" dirty="0" smtClean="0"/>
              <a:t>(l’azione giusta </a:t>
            </a:r>
            <a:r>
              <a:rPr lang="it-IT" sz="2800" i="1" u="sng" dirty="0" smtClean="0"/>
              <a:t>per me</a:t>
            </a:r>
            <a:r>
              <a:rPr lang="it-IT" sz="2800" dirty="0" smtClean="0"/>
              <a:t>, però, potrebbe non esserlo per un altro)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 smtClean="0"/>
              <a:t>Si può </a:t>
            </a:r>
            <a:r>
              <a:rPr lang="it-IT" sz="2800" i="1" dirty="0" smtClean="0"/>
              <a:t>non fare </a:t>
            </a:r>
            <a:r>
              <a:rPr lang="it-IT" sz="2800" dirty="0" smtClean="0"/>
              <a:t>una cosa che si ritiene giusta?</a:t>
            </a:r>
          </a:p>
          <a:p>
            <a:pPr algn="ctr"/>
            <a:r>
              <a:rPr lang="it-IT" sz="2800" dirty="0" smtClean="0"/>
              <a:t>(</a:t>
            </a:r>
            <a:r>
              <a:rPr lang="it-IT" sz="2800" b="1" dirty="0" smtClean="0"/>
              <a:t>intelletto vs </a:t>
            </a:r>
            <a:r>
              <a:rPr lang="it-IT" sz="2800" b="1" u="sng" dirty="0" smtClean="0"/>
              <a:t>volontà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335846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Socrate diceva di sentire nella sua anima la </a:t>
            </a:r>
            <a:r>
              <a:rPr lang="it-IT" sz="2400" b="1" dirty="0" smtClean="0"/>
              <a:t>voce di un dio </a:t>
            </a:r>
            <a:r>
              <a:rPr lang="it-IT" sz="2400" dirty="0" smtClean="0"/>
              <a:t>(</a:t>
            </a:r>
            <a:r>
              <a:rPr lang="it-IT" sz="2400" b="1" dirty="0" err="1" smtClean="0">
                <a:solidFill>
                  <a:srgbClr val="FF0000"/>
                </a:solidFill>
              </a:rPr>
              <a:t>daimon</a:t>
            </a:r>
            <a:r>
              <a:rPr lang="it-IT" sz="2400" dirty="0" smtClean="0"/>
              <a:t> = essere divino)</a:t>
            </a:r>
          </a:p>
          <a:p>
            <a:endParaRPr lang="it-IT" sz="2400" dirty="0" smtClean="0"/>
          </a:p>
          <a:p>
            <a:pPr algn="ctr"/>
            <a:r>
              <a:rPr lang="it-IT" sz="2400" dirty="0" smtClean="0"/>
              <a:t>Il DEMONE socratico (diverse interpretazioni)</a:t>
            </a:r>
          </a:p>
          <a:p>
            <a:pPr algn="ctr"/>
            <a:endParaRPr lang="it-IT" sz="2400" dirty="0" smtClean="0"/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P</a:t>
            </a:r>
            <a:r>
              <a:rPr lang="it-IT" sz="2400" dirty="0" smtClean="0"/>
              <a:t>ossiamo ritenere che Socrate sentisse davvero, come un </a:t>
            </a:r>
            <a:r>
              <a:rPr lang="it-IT" sz="2400" b="1" dirty="0" smtClean="0"/>
              <a:t>mistico</a:t>
            </a:r>
            <a:r>
              <a:rPr lang="it-IT" sz="2400" dirty="0" smtClean="0"/>
              <a:t>, una voce  divina ammonitrice</a:t>
            </a:r>
          </a:p>
          <a:p>
            <a:pPr algn="just">
              <a:buFont typeface="Arial" pitchFamily="34" charset="0"/>
              <a:buChar char="•"/>
            </a:pPr>
            <a:endParaRPr lang="it-IT" sz="2400" dirty="0" smtClean="0"/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È quella spinta che Socrate sente dentro di sé a non accettare mai nulla prima di averci </a:t>
            </a:r>
            <a:r>
              <a:rPr lang="it-IT" sz="2400" b="1" dirty="0" smtClean="0"/>
              <a:t>ragionato</a:t>
            </a:r>
            <a:r>
              <a:rPr lang="it-IT" sz="2400" dirty="0" smtClean="0"/>
              <a:t> sopra, a vivere sempre da uomo </a:t>
            </a:r>
            <a:r>
              <a:rPr lang="it-IT" sz="2400" b="1" dirty="0" smtClean="0">
                <a:solidFill>
                  <a:srgbClr val="FF0000"/>
                </a:solidFill>
              </a:rPr>
              <a:t>giusto</a:t>
            </a:r>
            <a:r>
              <a:rPr lang="it-IT" sz="2400" dirty="0" smtClean="0"/>
              <a:t>; </a:t>
            </a:r>
            <a:r>
              <a:rPr lang="it-IT" sz="2400" dirty="0" smtClean="0"/>
              <a:t>almeno nella visione platonica, è </a:t>
            </a:r>
            <a:r>
              <a:rPr lang="it-IT" sz="2400" b="1" dirty="0" smtClean="0">
                <a:solidFill>
                  <a:srgbClr val="FF0000"/>
                </a:solidFill>
              </a:rPr>
              <a:t>un ALT </a:t>
            </a:r>
            <a:r>
              <a:rPr lang="it-IT" sz="2400" b="1" dirty="0" smtClean="0"/>
              <a:t>che ferma Socrate prima di ogni azione, lo spinge a </a:t>
            </a:r>
            <a:r>
              <a:rPr lang="it-IT" sz="2400" b="1" dirty="0" smtClean="0">
                <a:solidFill>
                  <a:srgbClr val="FF0000"/>
                </a:solidFill>
              </a:rPr>
              <a:t>ragionare</a:t>
            </a:r>
            <a:r>
              <a:rPr lang="it-IT" sz="2400" b="1" dirty="0" smtClean="0"/>
              <a:t> e a pensare prima di agire</a:t>
            </a:r>
            <a:r>
              <a:rPr lang="it-IT" sz="2400" dirty="0" smtClean="0"/>
              <a:t>; è qualcosa di simile alla voce razionale della coscienza </a:t>
            </a:r>
            <a:r>
              <a:rPr lang="it-IT" dirty="0" smtClean="0"/>
              <a:t>(anche se una nozione privata di coscienza individuale interiore non è ancora presente né in Socrate né nell’intero pensiero antico)</a:t>
            </a:r>
            <a:endParaRPr lang="it-IT" dirty="0" smtClean="0"/>
          </a:p>
          <a:p>
            <a:pPr algn="just"/>
            <a:r>
              <a:rPr lang="it-IT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427</Words>
  <Application>Microsoft Office PowerPoint</Application>
  <PresentationFormat>Presentazione su schermo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Etica socratica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Etica socratica</dc:title>
  <dc:creator>Simone</dc:creator>
  <cp:lastModifiedBy>Simone</cp:lastModifiedBy>
  <cp:revision>2</cp:revision>
  <dcterms:created xsi:type="dcterms:W3CDTF">2018-12-05T13:51:13Z</dcterms:created>
  <dcterms:modified xsi:type="dcterms:W3CDTF">2018-12-05T14:45:35Z</dcterms:modified>
</cp:coreProperties>
</file>